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5"/>
  </p:notesMasterIdLst>
  <p:handoutMasterIdLst>
    <p:handoutMasterId r:id="rId16"/>
  </p:handoutMasterIdLst>
  <p:sldIdLst>
    <p:sldId id="268" r:id="rId2"/>
    <p:sldId id="349" r:id="rId3"/>
    <p:sldId id="354" r:id="rId4"/>
    <p:sldId id="377" r:id="rId5"/>
    <p:sldId id="358" r:id="rId6"/>
    <p:sldId id="376" r:id="rId7"/>
    <p:sldId id="363" r:id="rId8"/>
    <p:sldId id="364" r:id="rId9"/>
    <p:sldId id="378" r:id="rId10"/>
    <p:sldId id="365" r:id="rId11"/>
    <p:sldId id="366" r:id="rId12"/>
    <p:sldId id="367" r:id="rId13"/>
    <p:sldId id="32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522"/>
    <a:srgbClr val="663300"/>
    <a:srgbClr val="905624"/>
    <a:srgbClr val="D9E5F1"/>
    <a:srgbClr val="2E90C1"/>
    <a:srgbClr val="905623"/>
    <a:srgbClr val="FFEEBD"/>
    <a:srgbClr val="EBEEBD"/>
    <a:srgbClr val="FF99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598" autoAdjust="0"/>
  </p:normalViewPr>
  <p:slideViewPr>
    <p:cSldViewPr>
      <p:cViewPr>
        <p:scale>
          <a:sx n="75" d="100"/>
          <a:sy n="75" d="100"/>
        </p:scale>
        <p:origin x="-1194" y="60"/>
      </p:cViewPr>
      <p:guideLst>
        <p:guide orient="horz" pos="768"/>
        <p:guide orient="horz" pos="3744"/>
        <p:guide pos="192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1" d="100"/>
          <a:sy n="111" d="100"/>
        </p:scale>
        <p:origin x="-270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5AF6EF3-A6F3-4140-9DF5-163A8AAE8676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D5B31F3-7C88-4D52-A6EE-69C2F335E0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571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660E852-1A13-4838-A4A0-D495E679DDCE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39F5614-BEB5-4E1F-8406-19F3C1AE5E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3660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DE375F-B556-4CA1-AFD2-72013BC503E6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06EE05-F033-4710-966B-6D6100701D8A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634BEC-C172-4AF5-A899-4CE56610596B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57389A-EB24-41C6-93C3-FA7BC437E3B9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8A8AD-A105-4AB3-BDB4-25D2AD7A4DCC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8F1A-1024-4832-A4EF-A7C63C34AC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57C-3CAD-4349-BDDC-1520758A6532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C3B9F-966C-4DBB-B0AA-90709E883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FBBFC-DE17-4F08-8C38-A1D38A9DF69E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1526C-7B35-439E-8D0A-C1435DFE39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BEB7-E497-4496-9B2B-17E497F70895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4675-6BFF-4F9B-B40E-7C981453DB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3EE5F-CD19-4787-AE51-FBDC41F12094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849D9-60F1-44F5-BFE0-93C26A06D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E4EBA-DCF9-4284-9A5D-D7BC7694362B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A0934-85D5-4099-B5D5-AF3AD618DE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5CAD5-54CC-41DC-A5EA-F551115AFA1B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67F9C-1F74-4210-B25E-656AD31828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2BFB9-AA36-4128-8701-424DC58C333F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0C616-2D9D-4819-AEF5-99B3A96A86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D7043-0968-4DAB-AECB-6CC237002133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6E02A-1C1D-4961-AF96-745BA152BC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D88A2-96F7-40FD-A3C8-5742798EB1E2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D0789-1D2F-4269-B20B-42772497C0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40DB4-BCB8-45EC-91B5-75B224729550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6EDE9-DC34-48AB-823B-2C156E9A7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84FA9E-C6AC-4C11-8EB0-5B79B2D73953}" type="datetimeFigureOut">
              <a:rPr lang="ru-RU"/>
              <a:pPr>
                <a:defRPr/>
              </a:pPr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91A7E9-A035-4C8F-98E7-FD9DF5E77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Relationship Id="rId5" Type="http://schemas.openxmlformats.org/officeDocument/2006/relationships/image" Target="../media/image11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3.jpe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228600" y="1143000"/>
            <a:ext cx="87629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</a:rPr>
              <a:t>Встроенные возможности контакт-центра</a:t>
            </a:r>
            <a:r>
              <a:rPr lang="ru-RU" sz="2400" b="1" dirty="0" smtClean="0"/>
              <a:t>:</a:t>
            </a:r>
          </a:p>
          <a:p>
            <a:pPr marL="901700" indent="-342900" defTabSz="723900">
              <a:spcBef>
                <a:spcPts val="1200"/>
              </a:spcBef>
              <a:buClr>
                <a:srgbClr val="F26522"/>
              </a:buClr>
              <a:buSzPct val="70000"/>
              <a:buFont typeface="Wingdings" pitchFamily="2" charset="2"/>
              <a:buChar char="ü"/>
            </a:pPr>
            <a:r>
              <a:rPr lang="ru-RU" sz="2200" b="1" dirty="0" smtClean="0"/>
              <a:t>Маршрутизация входных вызовов на агентов </a:t>
            </a:r>
            <a:r>
              <a:rPr lang="ru-RU" sz="2200" dirty="0" smtClean="0"/>
              <a:t>(очереди автоматического распределения вызовов ACD) и встроенная система отчётов по работе контакт центра (более чем 100 видов отчётности) – обеспечивается ресурсами платформы </a:t>
            </a:r>
          </a:p>
          <a:p>
            <a:pPr marL="901700" indent="-342900" defTabSz="723900">
              <a:spcBef>
                <a:spcPts val="1200"/>
              </a:spcBef>
              <a:buClr>
                <a:srgbClr val="F26522"/>
              </a:buClr>
              <a:buSzPct val="70000"/>
              <a:buFont typeface="Wingdings" pitchFamily="2" charset="2"/>
              <a:buChar char="ü"/>
            </a:pPr>
            <a:r>
              <a:rPr lang="ru-RU" sz="2200" b="1" dirty="0" smtClean="0"/>
              <a:t>Автоматическое интерактивное общение </a:t>
            </a:r>
            <a:r>
              <a:rPr lang="ru-RU" sz="2200" dirty="0" smtClean="0"/>
              <a:t>(</a:t>
            </a:r>
            <a:r>
              <a:rPr lang="ru-RU" sz="2200" dirty="0" err="1" smtClean="0"/>
              <a:t>Front</a:t>
            </a:r>
            <a:r>
              <a:rPr lang="ru-RU" sz="2200" dirty="0" smtClean="0"/>
              <a:t> </a:t>
            </a:r>
            <a:r>
              <a:rPr lang="ru-RU" sz="2200" dirty="0" err="1" smtClean="0"/>
              <a:t>Line</a:t>
            </a:r>
            <a:r>
              <a:rPr lang="ru-RU" sz="2200" dirty="0" smtClean="0"/>
              <a:t> </a:t>
            </a:r>
            <a:r>
              <a:rPr lang="ru-RU" sz="2200" dirty="0" err="1" smtClean="0"/>
              <a:t>Automated</a:t>
            </a:r>
            <a:r>
              <a:rPr lang="ru-RU" sz="2200" dirty="0" smtClean="0"/>
              <a:t> </a:t>
            </a:r>
            <a:r>
              <a:rPr lang="ru-RU" sz="2200" dirty="0" err="1" smtClean="0"/>
              <a:t>Care</a:t>
            </a:r>
            <a:r>
              <a:rPr lang="ru-RU" sz="2200" dirty="0" smtClean="0"/>
              <a:t>), запись разговоров и их систематизация для упрощения поиска и анализа – обеспечивается программным продуктом </a:t>
            </a:r>
            <a:r>
              <a:rPr lang="ru-RU" sz="2200" dirty="0" err="1" smtClean="0"/>
              <a:t>VoiceMail</a:t>
            </a:r>
            <a:r>
              <a:rPr lang="ru-RU" sz="2200" dirty="0" smtClean="0"/>
              <a:t> </a:t>
            </a:r>
            <a:r>
              <a:rPr lang="ru-RU" sz="2200" dirty="0" err="1" smtClean="0"/>
              <a:t>Pro</a:t>
            </a:r>
            <a:endParaRPr lang="ru-RU" sz="2200" dirty="0" smtClean="0"/>
          </a:p>
          <a:p>
            <a:pPr marL="901700" indent="-342900" defTabSz="723900">
              <a:spcBef>
                <a:spcPts val="1200"/>
              </a:spcBef>
              <a:buClr>
                <a:srgbClr val="F26522"/>
              </a:buClr>
              <a:buSzPct val="70000"/>
              <a:buFont typeface="Wingdings" pitchFamily="2" charset="2"/>
              <a:buChar char="ü"/>
            </a:pPr>
            <a:r>
              <a:rPr lang="ru-RU" sz="2200" b="1" dirty="0" smtClean="0"/>
              <a:t>Интеграция с системой </a:t>
            </a:r>
            <a:r>
              <a:rPr lang="ru-RU" sz="2200" b="1" dirty="0" err="1" smtClean="0"/>
              <a:t>Microsoft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Dynamics</a:t>
            </a:r>
            <a:r>
              <a:rPr lang="ru-RU" sz="2200" b="1" dirty="0" smtClean="0"/>
              <a:t> CRM </a:t>
            </a:r>
            <a:r>
              <a:rPr lang="ru-RU" sz="2200" dirty="0" smtClean="0"/>
              <a:t>и другими базами данных с использованием языка запросов SQL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>
                <a:solidFill>
                  <a:schemeClr val="bg1"/>
                </a:solidFill>
              </a:rPr>
              <a:t>Возможности системы (продолжение):</a:t>
            </a:r>
          </a:p>
        </p:txBody>
      </p:sp>
    </p:spTree>
    <p:extLst>
      <p:ext uri="{BB962C8B-B14F-4D97-AF65-F5344CB8AC3E}">
        <p14:creationId xmlns:p14="http://schemas.microsoft.com/office/powerpoint/2010/main" val="206602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228601" y="1143000"/>
            <a:ext cx="8610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</a:rPr>
              <a:t>Полный мониторинг работы операторов контакт центра </a:t>
            </a:r>
            <a:r>
              <a:rPr lang="ru-RU" sz="2400" dirty="0" smtClean="0"/>
              <a:t>(возможность для супервизора).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</a:rPr>
              <a:t>Разработка СТІ-приложений </a:t>
            </a:r>
            <a:r>
              <a:rPr lang="ru-RU" sz="2400" dirty="0" smtClean="0"/>
              <a:t>(появление карточки абонента при входном вызове). Интегрируется с какими-либо базами данных.</a:t>
            </a:r>
          </a:p>
          <a:p>
            <a:pPr>
              <a:buFont typeface="Wingdings" pitchFamily="2" charset="2"/>
              <a:buChar char="Ø"/>
            </a:pPr>
            <a:endParaRPr lang="ru-RU" sz="2400" dirty="0" smtClean="0"/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>
                <a:solidFill>
                  <a:schemeClr val="bg1"/>
                </a:solidFill>
              </a:rPr>
              <a:t>Возможности системы (продолжение):</a:t>
            </a:r>
          </a:p>
        </p:txBody>
      </p:sp>
    </p:spTree>
    <p:extLst>
      <p:ext uri="{BB962C8B-B14F-4D97-AF65-F5344CB8AC3E}">
        <p14:creationId xmlns:p14="http://schemas.microsoft.com/office/powerpoint/2010/main" val="29155901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 smtClean="0">
                <a:solidFill>
                  <a:schemeClr val="bg1"/>
                </a:solidFill>
              </a:rPr>
              <a:t>Блок-схема организации </a:t>
            </a:r>
            <a:r>
              <a:rPr lang="ru-RU" sz="2600" b="1" dirty="0" err="1" smtClean="0">
                <a:solidFill>
                  <a:schemeClr val="bg1"/>
                </a:solidFill>
              </a:rPr>
              <a:t>демо</a:t>
            </a:r>
            <a:r>
              <a:rPr lang="ru-RU" sz="2600" b="1" dirty="0" smtClean="0">
                <a:solidFill>
                  <a:schemeClr val="bg1"/>
                </a:solidFill>
              </a:rPr>
              <a:t>-стенда</a:t>
            </a:r>
            <a:endParaRPr lang="ru-RU" sz="2600" b="1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57250"/>
            <a:ext cx="6394101" cy="5437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055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Подзаголовок 2"/>
          <p:cNvSpPr txBox="1">
            <a:spLocks/>
          </p:cNvSpPr>
          <p:nvPr/>
        </p:nvSpPr>
        <p:spPr bwMode="auto">
          <a:xfrm>
            <a:off x="4000500" y="2357438"/>
            <a:ext cx="3571875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sz="5600">
                <a:solidFill>
                  <a:srgbClr val="F26522"/>
                </a:solidFill>
                <a:latin typeface="Myriad Pro"/>
              </a:rPr>
              <a:t>Спасибо</a:t>
            </a:r>
            <a:endParaRPr lang="ru-RU" sz="4800">
              <a:solidFill>
                <a:srgbClr val="F26522"/>
              </a:solidFill>
              <a:latin typeface="Myriad Pro"/>
            </a:endParaRPr>
          </a:p>
        </p:txBody>
      </p:sp>
      <p:sp>
        <p:nvSpPr>
          <p:cNvPr id="44035" name="TextBox 6"/>
          <p:cNvSpPr txBox="1">
            <a:spLocks noChangeArrowheads="1"/>
          </p:cNvSpPr>
          <p:nvPr/>
        </p:nvSpPr>
        <p:spPr bwMode="auto">
          <a:xfrm>
            <a:off x="4071938" y="3370263"/>
            <a:ext cx="370046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b="1" dirty="0">
                <a:solidFill>
                  <a:srgbClr val="905624"/>
                </a:solidFill>
              </a:rPr>
              <a:t>Киев, </a:t>
            </a:r>
            <a:r>
              <a:rPr lang="ru-RU" sz="1400" b="1" dirty="0" smtClean="0">
                <a:solidFill>
                  <a:srgbClr val="905624"/>
                </a:solidFill>
              </a:rPr>
              <a:t>пер. Индустриальный 23, </a:t>
            </a:r>
            <a:r>
              <a:rPr lang="ru-RU" sz="1400" b="1" dirty="0">
                <a:solidFill>
                  <a:srgbClr val="905624"/>
                </a:solidFill>
              </a:rPr>
              <a:t>оф. </a:t>
            </a:r>
            <a:r>
              <a:rPr lang="ru-RU" sz="1400" b="1" dirty="0" smtClean="0">
                <a:solidFill>
                  <a:srgbClr val="905624"/>
                </a:solidFill>
              </a:rPr>
              <a:t>207</a:t>
            </a:r>
            <a:r>
              <a:rPr lang="en-US" sz="1400" b="1" dirty="0">
                <a:solidFill>
                  <a:srgbClr val="905624"/>
                </a:solidFill>
              </a:rPr>
              <a:t/>
            </a:r>
            <a:br>
              <a:rPr lang="en-US" sz="1400" b="1" dirty="0">
                <a:solidFill>
                  <a:srgbClr val="905624"/>
                </a:solidFill>
              </a:rPr>
            </a:br>
            <a:r>
              <a:rPr lang="en-US" sz="1400" b="1" dirty="0" smtClean="0">
                <a:solidFill>
                  <a:srgbClr val="905624"/>
                </a:solidFill>
              </a:rPr>
              <a:t>+38 </a:t>
            </a:r>
            <a:r>
              <a:rPr lang="ru-RU" sz="1400" b="1" dirty="0" smtClean="0">
                <a:solidFill>
                  <a:srgbClr val="905624"/>
                </a:solidFill>
              </a:rPr>
              <a:t>(</a:t>
            </a:r>
            <a:r>
              <a:rPr lang="ru-RU" sz="1400" b="1" dirty="0">
                <a:solidFill>
                  <a:srgbClr val="905624"/>
                </a:solidFill>
              </a:rPr>
              <a:t>044) </a:t>
            </a:r>
            <a:r>
              <a:rPr lang="en-US" sz="1400" b="1" dirty="0">
                <a:solidFill>
                  <a:srgbClr val="905624"/>
                </a:solidFill>
              </a:rPr>
              <a:t>495</a:t>
            </a:r>
            <a:r>
              <a:rPr lang="ru-RU" sz="1400" b="1" dirty="0">
                <a:solidFill>
                  <a:srgbClr val="905624"/>
                </a:solidFill>
              </a:rPr>
              <a:t> </a:t>
            </a:r>
            <a:r>
              <a:rPr lang="en-US" sz="1400" b="1" dirty="0">
                <a:solidFill>
                  <a:srgbClr val="905624"/>
                </a:solidFill>
              </a:rPr>
              <a:t>75</a:t>
            </a:r>
            <a:r>
              <a:rPr lang="ru-RU" sz="1400" b="1" dirty="0">
                <a:solidFill>
                  <a:srgbClr val="905624"/>
                </a:solidFill>
              </a:rPr>
              <a:t> </a:t>
            </a:r>
            <a:r>
              <a:rPr lang="en-US" sz="1400" b="1" dirty="0">
                <a:solidFill>
                  <a:srgbClr val="905624"/>
                </a:solidFill>
              </a:rPr>
              <a:t>00</a:t>
            </a:r>
            <a:br>
              <a:rPr lang="en-US" sz="1400" b="1" dirty="0">
                <a:solidFill>
                  <a:srgbClr val="905624"/>
                </a:solidFill>
              </a:rPr>
            </a:br>
            <a:r>
              <a:rPr lang="en-US" sz="1400" b="1" u="sng" dirty="0" smtClean="0">
                <a:solidFill>
                  <a:srgbClr val="905624"/>
                </a:solidFill>
              </a:rPr>
              <a:t>akondrashov@space-it.com.ua</a:t>
            </a:r>
            <a:br>
              <a:rPr lang="en-US" sz="1400" b="1" u="sng" dirty="0" smtClean="0">
                <a:solidFill>
                  <a:srgbClr val="905624"/>
                </a:solidFill>
              </a:rPr>
            </a:br>
            <a:r>
              <a:rPr lang="en-US" sz="1400" b="1" u="sng" dirty="0" smtClean="0">
                <a:solidFill>
                  <a:srgbClr val="905624"/>
                </a:solidFill>
              </a:rPr>
              <a:t>www.space-it.com.ua</a:t>
            </a:r>
            <a:endParaRPr lang="ru-RU" sz="1400" b="1" u="sng" dirty="0">
              <a:solidFill>
                <a:srgbClr val="905624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1325940"/>
            <a:ext cx="6629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905623"/>
                </a:solidFill>
                <a:latin typeface="Myriad Pro" pitchFamily="34" charset="0"/>
              </a:rPr>
              <a:t>Многофункциональный демонстрационный стенд современных решений </a:t>
            </a:r>
            <a:r>
              <a:rPr lang="en-US" sz="3200" b="1" dirty="0" smtClean="0">
                <a:solidFill>
                  <a:srgbClr val="905623"/>
                </a:solidFill>
                <a:latin typeface="Myriad Pro" pitchFamily="34" charset="0"/>
              </a:rPr>
              <a:t>Avaya </a:t>
            </a:r>
            <a:r>
              <a:rPr lang="ru-RU" sz="3200" b="1" dirty="0" smtClean="0">
                <a:solidFill>
                  <a:srgbClr val="905623"/>
                </a:solidFill>
                <a:latin typeface="Myriad Pro" pitchFamily="34" charset="0"/>
              </a:rPr>
              <a:t>для унифицированных коммуникаций</a:t>
            </a:r>
            <a:endParaRPr lang="ru-RU" sz="2800" b="1" dirty="0">
              <a:solidFill>
                <a:srgbClr val="905623"/>
              </a:solidFill>
              <a:latin typeface="Myriad Pro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426720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26522"/>
                </a:solidFill>
              </a:rPr>
              <a:t>Андре</a:t>
            </a:r>
            <a:r>
              <a:rPr lang="uk-UA" b="1" dirty="0" smtClean="0">
                <a:solidFill>
                  <a:srgbClr val="F26522"/>
                </a:solidFill>
              </a:rPr>
              <a:t>й </a:t>
            </a:r>
            <a:r>
              <a:rPr lang="uk-UA" b="1" dirty="0" err="1" smtClean="0">
                <a:solidFill>
                  <a:srgbClr val="F26522"/>
                </a:solidFill>
              </a:rPr>
              <a:t>Кондрашов</a:t>
            </a:r>
            <a:endParaRPr lang="uk-UA" b="1" dirty="0" smtClean="0">
              <a:solidFill>
                <a:srgbClr val="F26522"/>
              </a:solidFill>
            </a:endParaRPr>
          </a:p>
          <a:p>
            <a:r>
              <a:rPr lang="uk-UA" dirty="0" smtClean="0">
                <a:solidFill>
                  <a:srgbClr val="F26522"/>
                </a:solidFill>
              </a:rPr>
              <a:t>Директор</a:t>
            </a:r>
            <a:endParaRPr lang="uk-UA" dirty="0" smtClean="0">
              <a:solidFill>
                <a:srgbClr val="F2652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228600" y="1143000"/>
            <a:ext cx="8762999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" indent="0">
              <a:buNone/>
            </a:pPr>
            <a:r>
              <a:rPr lang="ru-RU" sz="2400" dirty="0" smtClean="0">
                <a:solidFill>
                  <a:srgbClr val="663300"/>
                </a:solidFill>
              </a:rPr>
              <a:t>Презентация оборудования </a:t>
            </a:r>
            <a:r>
              <a:rPr lang="ru-RU" sz="2400" dirty="0" smtClean="0">
                <a:solidFill>
                  <a:srgbClr val="663300"/>
                </a:solidFill>
              </a:rPr>
              <a:t>для получения практических навыков по современным унифицированным коммуникациям:</a:t>
            </a:r>
          </a:p>
          <a:p>
            <a:pPr marL="45720" indent="0">
              <a:buNone/>
            </a:pPr>
            <a:endParaRPr lang="ru-RU" sz="2400" dirty="0" smtClean="0">
              <a:solidFill>
                <a:srgbClr val="663300"/>
              </a:solidFill>
            </a:endParaRP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/>
              <a:t>Повышение квалификации сотрудников эксплуатационных подразделений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Лабораторный стенд для объяснения технологий </a:t>
            </a:r>
            <a:r>
              <a:rPr lang="en-US" sz="2400" dirty="0" smtClean="0"/>
              <a:t>UC</a:t>
            </a:r>
            <a:r>
              <a:rPr lang="ru-RU" sz="2400" dirty="0" smtClean="0"/>
              <a:t> на </a:t>
            </a:r>
            <a:r>
              <a:rPr lang="ru-RU" sz="2400" dirty="0" smtClean="0"/>
              <a:t>факультатив</a:t>
            </a:r>
            <a:r>
              <a:rPr lang="ru-RU" sz="2400" dirty="0" smtClean="0"/>
              <a:t>ах</a:t>
            </a:r>
            <a:r>
              <a:rPr lang="ru-RU" sz="2400" dirty="0" smtClean="0"/>
              <a:t> </a:t>
            </a:r>
            <a:r>
              <a:rPr lang="ru-RU" sz="2400" dirty="0" smtClean="0"/>
              <a:t>компьютерных наук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 smtClean="0">
                <a:solidFill>
                  <a:schemeClr val="bg1"/>
                </a:solidFill>
              </a:rPr>
              <a:t>Цель демонстрационного стенда</a:t>
            </a:r>
            <a:endParaRPr lang="ru-RU" sz="26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228600" y="1143000"/>
            <a:ext cx="8762999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" indent="0">
              <a:buNone/>
            </a:pPr>
            <a:r>
              <a:rPr lang="ru-RU" sz="2400" dirty="0" smtClean="0">
                <a:solidFill>
                  <a:srgbClr val="663300"/>
                </a:solidFill>
              </a:rPr>
              <a:t>Идеальный </a:t>
            </a:r>
            <a:r>
              <a:rPr lang="ru-RU" sz="2400" dirty="0" smtClean="0">
                <a:solidFill>
                  <a:srgbClr val="663300"/>
                </a:solidFill>
              </a:rPr>
              <a:t>пакет на базе оборудования </a:t>
            </a:r>
            <a:r>
              <a:rPr lang="en-US" sz="2400" dirty="0" smtClean="0">
                <a:solidFill>
                  <a:srgbClr val="663300"/>
                </a:solidFill>
              </a:rPr>
              <a:t>Avaya </a:t>
            </a:r>
            <a:r>
              <a:rPr lang="ru-RU" sz="2400" dirty="0" smtClean="0">
                <a:solidFill>
                  <a:srgbClr val="663300"/>
                </a:solidFill>
              </a:rPr>
              <a:t>для практического использования в качестве современной универсальной коммуникационной платформы, которая позволяет получить:</a:t>
            </a:r>
          </a:p>
          <a:p>
            <a:pPr marL="45720" indent="0">
              <a:buNone/>
            </a:pPr>
            <a:endParaRPr lang="ru-RU" sz="2400" dirty="0" smtClean="0">
              <a:solidFill>
                <a:srgbClr val="663300"/>
              </a:solidFill>
            </a:endParaRP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Услуги традиционной </a:t>
            </a:r>
            <a:r>
              <a:rPr lang="ru-RU" sz="2400" dirty="0" smtClean="0"/>
              <a:t>и </a:t>
            </a:r>
            <a:r>
              <a:rPr lang="en-US" sz="2400" dirty="0" smtClean="0"/>
              <a:t>IP </a:t>
            </a:r>
            <a:r>
              <a:rPr lang="ru-RU" sz="2400" dirty="0" smtClean="0"/>
              <a:t>телефонии </a:t>
            </a:r>
            <a:r>
              <a:rPr lang="ru-RU" sz="2400" dirty="0" smtClean="0"/>
              <a:t>(TDM и ІР)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Расширенную конференц-связь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Сервер обработки голосовых сообщений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Всторенный контакт-центр.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 smtClean="0">
                <a:solidFill>
                  <a:schemeClr val="bg1"/>
                </a:solidFill>
              </a:rPr>
              <a:t>Что получит Национальный банк Украины?</a:t>
            </a:r>
            <a:endParaRPr lang="ru-R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68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228600" y="1143000"/>
            <a:ext cx="87629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rgbClr val="663300"/>
                </a:solidFill>
              </a:rPr>
              <a:t>Платформа:</a:t>
            </a:r>
          </a:p>
          <a:p>
            <a:pPr>
              <a:buClr>
                <a:srgbClr val="0070C0"/>
              </a:buClr>
            </a:pPr>
            <a:r>
              <a:rPr lang="ru-RU" sz="2400" i="1" dirty="0" smtClean="0"/>
              <a:t>Обеспечивает </a:t>
            </a:r>
            <a:r>
              <a:rPr lang="ru-RU" sz="2400" i="1" dirty="0" smtClean="0"/>
              <a:t>управление телефонными вызовами, трафиком данных и предоставляет: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порты для подключения к телефонной сети общего пользования (ТСОП);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виртуальные соединительные SIP-каналы для подключения к </a:t>
            </a:r>
            <a:r>
              <a:rPr lang="ru-RU" sz="2400" dirty="0" smtClean="0"/>
              <a:t>внешним сетям</a:t>
            </a:r>
            <a:r>
              <a:rPr lang="ru-RU" sz="2400" dirty="0" smtClean="0"/>
              <a:t>;</a:t>
            </a:r>
            <a:endParaRPr lang="ru-RU" sz="2400" dirty="0" smtClean="0"/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порты для подключения аналоговых, цифровых и ІР-телефонных терминалов</a:t>
            </a:r>
            <a:r>
              <a:rPr lang="ru-RU" sz="2400" dirty="0" smtClean="0"/>
              <a:t>.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/>
              <a:t>с</a:t>
            </a:r>
            <a:r>
              <a:rPr lang="ru-RU" sz="2400" dirty="0" smtClean="0"/>
              <a:t>истемное ПО и лицензии</a:t>
            </a:r>
            <a:endParaRPr lang="ru-RU" sz="2400" dirty="0" smtClean="0"/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>
                <a:solidFill>
                  <a:schemeClr val="bg1"/>
                </a:solidFill>
              </a:rPr>
              <a:t>Состав </a:t>
            </a:r>
            <a:r>
              <a:rPr lang="ru-RU" sz="2600" b="1" dirty="0" err="1">
                <a:solidFill>
                  <a:schemeClr val="bg1"/>
                </a:solidFill>
              </a:rPr>
              <a:t>демостенда</a:t>
            </a:r>
            <a:r>
              <a:rPr lang="ru-RU" sz="2600" b="1" dirty="0">
                <a:solidFill>
                  <a:schemeClr val="bg1"/>
                </a:solidFill>
              </a:rPr>
              <a:t>. Аппаратная платформа:</a:t>
            </a: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712" y="4953000"/>
            <a:ext cx="2592288" cy="1148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228600" y="1143000"/>
            <a:ext cx="87629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buClr>
                <a:srgbClr val="0070C0"/>
              </a:buClr>
            </a:pPr>
            <a:r>
              <a:rPr lang="ru-RU" sz="2400" b="1" i="1" dirty="0" smtClean="0"/>
              <a:t>Платформа укомплектована:</a:t>
            </a:r>
          </a:p>
          <a:p>
            <a:pPr>
              <a:buClr>
                <a:srgbClr val="0070C0"/>
              </a:buClr>
            </a:pPr>
            <a:endParaRPr lang="ru-RU" sz="2400" i="1" dirty="0" smtClean="0"/>
          </a:p>
          <a:p>
            <a:pPr marL="342900" indent="-342900"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системными </a:t>
            </a:r>
            <a:r>
              <a:rPr lang="ru-RU" sz="2400" dirty="0" smtClean="0"/>
              <a:t>цифровыми и ІР-телефонными терминалами</a:t>
            </a:r>
          </a:p>
          <a:p>
            <a:pPr marL="342900" indent="-342900"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коммутатором 2-го уровня с портами </a:t>
            </a:r>
            <a:r>
              <a:rPr lang="ru-RU" sz="2400" dirty="0" err="1" smtClean="0"/>
              <a:t>РоЕ</a:t>
            </a:r>
            <a:endParaRPr lang="ru-RU" sz="2400" dirty="0" smtClean="0"/>
          </a:p>
          <a:p>
            <a:pPr marL="342900" indent="-342900"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dirty="0" smtClean="0"/>
              <a:t>всеми специфическими для системы кабелями и коммутационными шнурами.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 smtClean="0">
                <a:solidFill>
                  <a:schemeClr val="bg1"/>
                </a:solidFill>
              </a:rPr>
              <a:t>Состав </a:t>
            </a:r>
            <a:r>
              <a:rPr lang="ru-RU" sz="2600" b="1" dirty="0" err="1" smtClean="0">
                <a:solidFill>
                  <a:schemeClr val="bg1"/>
                </a:solidFill>
              </a:rPr>
              <a:t>демостенда</a:t>
            </a:r>
            <a:r>
              <a:rPr lang="ru-RU" sz="2600" b="1" dirty="0" smtClean="0">
                <a:solidFill>
                  <a:schemeClr val="bg1"/>
                </a:solidFill>
              </a:rPr>
              <a:t>. Аппаратная платформа:</a:t>
            </a:r>
            <a:endParaRPr lang="ru-RU" sz="2600" b="1" dirty="0">
              <a:solidFill>
                <a:schemeClr val="bg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99472"/>
            <a:ext cx="1132064" cy="1024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599" y="4611961"/>
            <a:ext cx="918777" cy="102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683" y="4013929"/>
            <a:ext cx="1218406" cy="119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0" y="4421597"/>
            <a:ext cx="1496780" cy="1250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789605"/>
            <a:ext cx="1019454" cy="9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775841"/>
            <a:ext cx="1024978" cy="1024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304800" y="3848100"/>
            <a:ext cx="8534400" cy="2171700"/>
          </a:xfrm>
          <a:prstGeom prst="rect">
            <a:avLst/>
          </a:prstGeom>
          <a:noFill/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661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228600" y="1143000"/>
            <a:ext cx="87629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</a:rPr>
              <a:t>Проведение </a:t>
            </a:r>
            <a:r>
              <a:rPr lang="ru-RU" sz="2400" b="1" dirty="0" err="1" smtClean="0">
                <a:solidFill>
                  <a:srgbClr val="663300"/>
                </a:solidFill>
              </a:rPr>
              <a:t>аудиоконференции</a:t>
            </a:r>
            <a:r>
              <a:rPr lang="ru-RU" sz="2400" b="1" dirty="0" smtClean="0">
                <a:solidFill>
                  <a:srgbClr val="663300"/>
                </a:solidFill>
              </a:rPr>
              <a:t> на 64 участника</a:t>
            </a:r>
            <a:r>
              <a:rPr lang="ru-RU" sz="2400" dirty="0" smtClean="0"/>
              <a:t>. Поддерживаются две такие конференции.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</a:rPr>
              <a:t>Услуги голосовой почты</a:t>
            </a:r>
            <a:r>
              <a:rPr lang="ru-RU" sz="2400" dirty="0" smtClean="0">
                <a:solidFill>
                  <a:srgbClr val="663300"/>
                </a:solidFill>
              </a:rPr>
              <a:t> </a:t>
            </a:r>
            <a:r>
              <a:rPr lang="ru-RU" sz="2400" dirty="0" smtClean="0"/>
              <a:t>(до 40 каналов одновременного доступа, запись разговоров, неограниченное количество многоуровневых автосекретарей). ПО </a:t>
            </a:r>
            <a:r>
              <a:rPr lang="ru-RU" sz="2400" dirty="0" err="1" smtClean="0"/>
              <a:t>VoiceMail</a:t>
            </a:r>
            <a:r>
              <a:rPr lang="ru-RU" sz="2400" dirty="0" smtClean="0"/>
              <a:t> </a:t>
            </a:r>
            <a:r>
              <a:rPr lang="ru-RU" sz="2400" dirty="0" err="1" smtClean="0"/>
              <a:t>Pro</a:t>
            </a:r>
            <a:r>
              <a:rPr lang="ru-RU" sz="2400" dirty="0" smtClean="0"/>
              <a:t> устанавливается на отдельном сервере.</a:t>
            </a:r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</a:rPr>
              <a:t>Рабочее место секретаря</a:t>
            </a:r>
            <a:r>
              <a:rPr lang="ru-RU" sz="2400" dirty="0" smtClean="0"/>
              <a:t>, которое предоставляет графический интуитивный ПК-интерфейс, визуальное отображение состояние вызовов и доступность абонентов, управление конференциями, возможность создания сценариев для обработки входящих вызовов, создание простой записи в адресной книге </a:t>
            </a:r>
            <a:r>
              <a:rPr lang="ru-RU" sz="2400" dirty="0" err="1" smtClean="0"/>
              <a:t>Outlook</a:t>
            </a:r>
            <a:r>
              <a:rPr lang="ru-RU" sz="2400" dirty="0" smtClean="0"/>
              <a:t> и др.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 smtClean="0">
                <a:solidFill>
                  <a:schemeClr val="bg1"/>
                </a:solidFill>
              </a:rPr>
              <a:t>Возможности системы:</a:t>
            </a:r>
            <a:endParaRPr lang="ru-RU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138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228600" y="1143000"/>
            <a:ext cx="87629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200" b="1" dirty="0" smtClean="0">
                <a:solidFill>
                  <a:srgbClr val="663300"/>
                </a:solidFill>
              </a:rPr>
              <a:t>Специализированный пакет услуг для мобильных </a:t>
            </a:r>
            <a:r>
              <a:rPr lang="ru-RU" sz="2200" b="1" dirty="0">
                <a:solidFill>
                  <a:srgbClr val="663300"/>
                </a:solidFill>
              </a:rPr>
              <a:t>абонентов, </a:t>
            </a:r>
            <a:r>
              <a:rPr lang="ru-RU" sz="2200" b="1" dirty="0">
                <a:solidFill>
                  <a:srgbClr val="663300"/>
                </a:solidFill>
              </a:rPr>
              <a:t>который </a:t>
            </a:r>
            <a:r>
              <a:rPr lang="ru-RU" sz="2200" b="1" dirty="0">
                <a:solidFill>
                  <a:srgbClr val="663300"/>
                </a:solidFill>
              </a:rPr>
              <a:t>предоставляет: 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переадресации </a:t>
            </a:r>
            <a:r>
              <a:rPr lang="ru-RU" sz="2400" dirty="0"/>
              <a:t>входящих вызовов на единый номер на служебный, домашний или мобильный телефоны. Абонент сам устанавливает, на какой номер осуществлять переадресацию. Таким образом, абонент всегда доступен по одному и тому же номеру </a:t>
            </a:r>
            <a:r>
              <a:rPr lang="ru-RU" sz="2400" dirty="0" smtClean="0"/>
              <a:t>телефона. 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преобразования </a:t>
            </a:r>
            <a:r>
              <a:rPr lang="ru-RU" sz="2400" dirty="0"/>
              <a:t>текстовой информации в </a:t>
            </a:r>
            <a:r>
              <a:rPr lang="ru-RU" sz="2400" dirty="0" err="1"/>
              <a:t>аудиоформу</a:t>
            </a:r>
            <a:r>
              <a:rPr lang="ru-RU" sz="2400" dirty="0"/>
              <a:t>, что позволяет прослушать входящее письмо электронной почты по телефону. </a:t>
            </a:r>
            <a:endParaRPr lang="ru-RU" sz="2400" dirty="0" smtClean="0"/>
          </a:p>
          <a:p>
            <a:pPr marL="342900" indent="-342900">
              <a:buFontTx/>
              <a:buChar char="-"/>
            </a:pPr>
            <a:endParaRPr lang="ru-RU" sz="2400" dirty="0"/>
          </a:p>
          <a:p>
            <a:pPr marL="342900" indent="-342900">
              <a:buFontTx/>
              <a:buChar char="-"/>
            </a:pPr>
            <a:endParaRPr lang="uk-UA" sz="2400" dirty="0"/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endParaRPr lang="ru-RU" sz="2200" dirty="0" smtClean="0"/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 smtClean="0">
                <a:solidFill>
                  <a:schemeClr val="bg1"/>
                </a:solidFill>
              </a:rPr>
              <a:t>Возможности системы (продолжение):</a:t>
            </a:r>
            <a:endParaRPr lang="ru-R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286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228600" y="1143000"/>
            <a:ext cx="876299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663300"/>
                </a:solidFill>
              </a:rPr>
              <a:t>Специализированный </a:t>
            </a:r>
            <a:r>
              <a:rPr lang="ru-RU" sz="2400" b="1" dirty="0">
                <a:solidFill>
                  <a:srgbClr val="663300"/>
                </a:solidFill>
              </a:rPr>
              <a:t>пакет услуг для сотрудников вне учреждения</a:t>
            </a:r>
            <a:r>
              <a:rPr lang="ru-RU" sz="2400" dirty="0"/>
              <a:t>, который предоставляет доступ к услугам унифицированных коммуникаций через </a:t>
            </a:r>
            <a:r>
              <a:rPr lang="ru-RU" sz="2400" dirty="0" err="1"/>
              <a:t>Web</a:t>
            </a:r>
            <a:r>
              <a:rPr lang="ru-RU" sz="2400" dirty="0"/>
              <a:t>-браузер (</a:t>
            </a:r>
            <a:r>
              <a:rPr lang="ru-RU" sz="2400" dirty="0" err="1"/>
              <a:t>Avaya</a:t>
            </a:r>
            <a:r>
              <a:rPr lang="ru-RU" sz="2400" dirty="0"/>
              <a:t> </a:t>
            </a:r>
            <a:r>
              <a:rPr lang="ru-RU" sz="2400" dirty="0" err="1"/>
              <a:t>oneX</a:t>
            </a:r>
            <a:r>
              <a:rPr lang="ru-RU" sz="2400" dirty="0"/>
              <a:t> </a:t>
            </a:r>
            <a:r>
              <a:rPr lang="ru-RU" sz="2400" dirty="0" err="1"/>
              <a:t>Portal</a:t>
            </a:r>
            <a:r>
              <a:rPr lang="ru-RU" sz="2400" dirty="0"/>
              <a:t>), обмен унифицированными сообщениями </a:t>
            </a:r>
            <a:r>
              <a:rPr lang="ru-RU" sz="2400" dirty="0" err="1"/>
              <a:t>Unified</a:t>
            </a:r>
            <a:r>
              <a:rPr lang="ru-RU" sz="2400" dirty="0"/>
              <a:t> </a:t>
            </a:r>
            <a:r>
              <a:rPr lang="ru-RU" sz="2400" dirty="0" err="1"/>
              <a:t>Messaging</a:t>
            </a:r>
            <a:r>
              <a:rPr lang="ru-RU" sz="2400" dirty="0"/>
              <a:t> (получение в единый почтовый ящик голосовых сообщений, сообщений электронной почты, факсимильных сообщений)</a:t>
            </a:r>
          </a:p>
          <a:p>
            <a:pPr marL="342900" indent="-342900">
              <a:buFontTx/>
              <a:buChar char="-"/>
            </a:pPr>
            <a:endParaRPr lang="uk-UA" sz="2400" dirty="0"/>
          </a:p>
          <a:p>
            <a:pPr marL="342900" indent="-342900">
              <a:spcBef>
                <a:spcPts val="1200"/>
              </a:spcBef>
              <a:buClr>
                <a:srgbClr val="0070C0"/>
              </a:buClr>
              <a:buFont typeface="Arial" pitchFamily="34" charset="0"/>
              <a:buChar char="•"/>
            </a:pPr>
            <a:endParaRPr lang="ru-RU" sz="2200" dirty="0" smtClean="0"/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5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oundRect">
            <a:avLst>
              <a:gd name="adj" fmla="val 0"/>
            </a:avLst>
          </a:prstGeom>
          <a:solidFill>
            <a:srgbClr val="F26522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pPr marL="216000"/>
            <a:r>
              <a:rPr lang="ru-RU" sz="2600" b="1" dirty="0" smtClean="0">
                <a:solidFill>
                  <a:schemeClr val="bg1"/>
                </a:solidFill>
              </a:rPr>
              <a:t>Возможности системы (продолжение):</a:t>
            </a:r>
            <a:endParaRPr lang="ru-R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877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4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2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13461</TotalTime>
  <Words>503</Words>
  <Application>Microsoft Office PowerPoint</Application>
  <PresentationFormat>Экран (4:3)</PresentationFormat>
  <Paragraphs>69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Avellum Partners</dc:title>
  <dc:creator>Mykola</dc:creator>
  <cp:lastModifiedBy>User1</cp:lastModifiedBy>
  <cp:revision>281</cp:revision>
  <dcterms:created xsi:type="dcterms:W3CDTF">2009-06-02T19:53:37Z</dcterms:created>
  <dcterms:modified xsi:type="dcterms:W3CDTF">2013-09-25T16:25:03Z</dcterms:modified>
</cp:coreProperties>
</file>